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4" r:id="rId2"/>
    <p:sldId id="288" r:id="rId3"/>
    <p:sldId id="332" r:id="rId4"/>
    <p:sldId id="318" r:id="rId5"/>
    <p:sldId id="297" r:id="rId6"/>
    <p:sldId id="313" r:id="rId7"/>
    <p:sldId id="314" r:id="rId8"/>
    <p:sldId id="375" r:id="rId9"/>
    <p:sldId id="347" r:id="rId10"/>
    <p:sldId id="376" r:id="rId11"/>
    <p:sldId id="362" r:id="rId12"/>
    <p:sldId id="322" r:id="rId13"/>
    <p:sldId id="326" r:id="rId14"/>
    <p:sldId id="325" r:id="rId15"/>
    <p:sldId id="377" r:id="rId16"/>
    <p:sldId id="316" r:id="rId17"/>
    <p:sldId id="296" r:id="rId18"/>
    <p:sldId id="320" r:id="rId19"/>
    <p:sldId id="371" r:id="rId20"/>
    <p:sldId id="374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B61"/>
    <a:srgbClr val="DC5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54707" autoAdjust="0"/>
  </p:normalViewPr>
  <p:slideViewPr>
    <p:cSldViewPr>
      <p:cViewPr>
        <p:scale>
          <a:sx n="60" d="100"/>
          <a:sy n="60" d="100"/>
        </p:scale>
        <p:origin x="-3000" y="-126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F0EEC-46EA-4FF4-A6AE-38E4FA422792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B3CD2-CA02-4AB1-AA98-96EE2EB3B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93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BE2C2-323F-4191-B7E5-23F8749925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14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3CD2-CA02-4AB1-AA98-96EE2EB3BC4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58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3CD2-CA02-4AB1-AA98-96EE2EB3BC4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052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3CD2-CA02-4AB1-AA98-96EE2EB3BC4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819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3CD2-CA02-4AB1-AA98-96EE2EB3BC4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667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3CD2-CA02-4AB1-AA98-96EE2EB3BC4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762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3CD2-CA02-4AB1-AA98-96EE2EB3BC4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736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BE2C2-323F-4191-B7E5-23F8749925F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388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3CD2-CA02-4AB1-AA98-96EE2EB3BC4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101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3CD2-CA02-4AB1-AA98-96EE2EB3BC4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789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3CD2-CA02-4AB1-AA98-96EE2EB3BC4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93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3CD2-CA02-4AB1-AA98-96EE2EB3BC4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095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3CD2-CA02-4AB1-AA98-96EE2EB3BC4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789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3CD2-CA02-4AB1-AA98-96EE2EB3BC4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789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3CD2-CA02-4AB1-AA98-96EE2EB3BC4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496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3CD2-CA02-4AB1-AA98-96EE2EB3BC4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496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"/><Relationship Id="rId2" Type="http://schemas.openxmlformats.org/officeDocument/2006/relationships/image" Target="../media/image52.t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microsoft.com/office/2007/relationships/hdphoto" Target="../media/hdphoto3.wdp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7541"/>
            <a:ext cx="7772400" cy="1470025"/>
          </a:xfrm>
        </p:spPr>
        <p:txBody>
          <a:bodyPr>
            <a:noAutofit/>
          </a:bodyPr>
          <a:lstStyle/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Экстракорпоральная мембранная </a:t>
            </a:r>
            <a:r>
              <a:rPr lang="ru-RU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оксигенация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педиатрии и неонатологии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E7AE5BF-F499-4B6C-98C8-4298AB95C0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6" r="24573"/>
          <a:stretch/>
        </p:blipFill>
        <p:spPr>
          <a:xfrm>
            <a:off x="3851920" y="3163788"/>
            <a:ext cx="1275902" cy="28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6309320"/>
            <a:ext cx="2269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 - 2018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ÐÐ°ÑÑÐ¸Ð½ÐºÐ¸ Ð¿Ð¾ Ð·Ð°Ð¿ÑÐ¾ÑÑ Ð½Ð¾Ð²Ð¾ÑÐ¾Ð¶Ð´ÑÐ½Ð½ÑÐ¹ Ð²ÐµÐºÑÐ¾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0269"/>
            <a:ext cx="2053590" cy="108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146" y="3784209"/>
            <a:ext cx="1513734" cy="200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61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5" r="32111" b="17040"/>
          <a:stretch/>
        </p:blipFill>
        <p:spPr bwMode="auto">
          <a:xfrm>
            <a:off x="8190863" y="1340768"/>
            <a:ext cx="845633" cy="106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" descr="IMG_3170.JPG"/>
          <p:cNvPicPr>
            <a:picLocks noGrp="1" noChangeAspect="1"/>
          </p:cNvPicPr>
          <p:nvPr isPhoto="1"/>
        </p:nvPicPr>
        <p:blipFill rotWithShape="1">
          <a:blip r:embed="rId4" cstate="print"/>
          <a:srcRect t="39167" r="14792" b="22222"/>
          <a:stretch/>
        </p:blipFill>
        <p:spPr bwMode="auto">
          <a:xfrm>
            <a:off x="649079" y="2262549"/>
            <a:ext cx="7791450" cy="26479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78179" y="3599030"/>
            <a:ext cx="2491200" cy="374571"/>
          </a:xfrm>
          <a:prstGeom prst="round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инотроп</a:t>
            </a:r>
            <a:endParaRPr lang="ru-RU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8179" y="4696082"/>
            <a:ext cx="2491200" cy="3745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00…110…1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г/л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8179" y="4134549"/>
            <a:ext cx="2491200" cy="374571"/>
          </a:xfrm>
          <a:prstGeom prst="round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Гипогликемия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8179" y="2060848"/>
            <a:ext cx="2491200" cy="3745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ОЦК 250-300 мл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7538" y="2060848"/>
            <a:ext cx="2375708" cy="37457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350-450 мл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2772890"/>
            <a:ext cx="570203" cy="374571"/>
          </a:xfrm>
          <a:prstGeom prst="wedgeRoundRectCallout">
            <a:avLst>
              <a:gd name="adj1" fmla="val 163040"/>
              <a:gd name="adj2" fmla="val 25364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1/4”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ЭКМО-физиология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52310" y="3901603"/>
            <a:ext cx="2191703" cy="75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993895" y="3181513"/>
            <a:ext cx="1114609" cy="374571"/>
          </a:xfrm>
          <a:prstGeom prst="roundRect">
            <a:avLst/>
          </a:prstGeom>
          <a:solidFill>
            <a:srgbClr val="FF0000">
              <a:alpha val="75000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4710613"/>
            <a:ext cx="2491200" cy="37457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Прайминг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эр.масса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СЗП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2772890"/>
            <a:ext cx="788418" cy="374571"/>
          </a:xfrm>
          <a:prstGeom prst="wedgeRoundRectCallout">
            <a:avLst>
              <a:gd name="adj1" fmla="val -44452"/>
              <a:gd name="adj2" fmla="val 138787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 стрелкой 22"/>
          <p:cNvCxnSpPr>
            <a:stCxn id="10" idx="2"/>
            <a:endCxn id="20" idx="0"/>
          </p:cNvCxnSpPr>
          <p:nvPr/>
        </p:nvCxnSpPr>
        <p:spPr>
          <a:xfrm>
            <a:off x="6855779" y="2643634"/>
            <a:ext cx="0" cy="26430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ЭКМО-нозологии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2" t="21033" r="12265" b="11829"/>
          <a:stretch/>
        </p:blipFill>
        <p:spPr>
          <a:xfrm>
            <a:off x="2977091" y="3645024"/>
            <a:ext cx="1266829" cy="1266829"/>
          </a:xfrm>
          <a:prstGeom prst="roundRect">
            <a:avLst/>
          </a:prstGeom>
        </p:spPr>
      </p:pic>
      <p:pic>
        <p:nvPicPr>
          <p:cNvPr id="2050" name="Picture 2" descr="ÐÐ°ÑÑÐ¸Ð½ÐºÐ¸ Ð¿Ð¾ Ð·Ð°Ð¿ÑÐ¾ÑÑ Ð¼ÐµÐºÐ¾Ð½Ð¸Ð¹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" b="2381"/>
          <a:stretch/>
        </p:blipFill>
        <p:spPr bwMode="auto">
          <a:xfrm>
            <a:off x="7584326" y="3645024"/>
            <a:ext cx="1267200" cy="12672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2132856"/>
            <a:ext cx="3992400" cy="510778"/>
          </a:xfrm>
          <a:prstGeom prst="roundRect">
            <a:avLst/>
          </a:prstGeom>
          <a:solidFill>
            <a:srgbClr val="00B050">
              <a:alpha val="50000"/>
            </a:srgbClr>
          </a:solidFill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Врождённые пороки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2132856"/>
            <a:ext cx="3991494" cy="510778"/>
          </a:xfrm>
          <a:prstGeom prst="roundRect">
            <a:avLst/>
          </a:prstGeom>
          <a:solidFill>
            <a:srgbClr val="0070C0">
              <a:alpha val="50000"/>
            </a:srgbClr>
          </a:solidFill>
          <a:ln w="254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Приобретённые заболевания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" r="10245"/>
          <a:stretch/>
        </p:blipFill>
        <p:spPr bwMode="auto">
          <a:xfrm>
            <a:off x="1614120" y="3645024"/>
            <a:ext cx="1267200" cy="12672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" r="9252"/>
          <a:stretch/>
        </p:blipFill>
        <p:spPr bwMode="auto">
          <a:xfrm>
            <a:off x="6225128" y="3645024"/>
            <a:ext cx="1267200" cy="12672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Рабочий стол ноябрь 2018\ПРОЕКТЫ\ЭКМО\ЭКМО case report\Шигина\Алькапа рисунки к докладу\ДКМП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50"/>
          <a:stretch/>
        </p:blipFill>
        <p:spPr bwMode="auto">
          <a:xfrm>
            <a:off x="444326" y="3645024"/>
            <a:ext cx="939476" cy="1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6" r="18848"/>
          <a:stretch/>
        </p:blipFill>
        <p:spPr bwMode="auto">
          <a:xfrm>
            <a:off x="4860032" y="3645024"/>
            <a:ext cx="1267200" cy="12672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4120" y="3197359"/>
            <a:ext cx="1267200" cy="374571"/>
          </a:xfrm>
          <a:prstGeom prst="roundRect">
            <a:avLst/>
          </a:prstGeom>
          <a:solidFill>
            <a:srgbClr val="DC5924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Лёгких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6720" y="3197359"/>
            <a:ext cx="1267200" cy="374571"/>
          </a:xfrm>
          <a:prstGeom prst="roundRect">
            <a:avLst/>
          </a:prstGeom>
          <a:solidFill>
            <a:srgbClr val="DC5924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Диафрагмы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464" y="3197359"/>
            <a:ext cx="1267200" cy="374571"/>
          </a:xfrm>
          <a:prstGeom prst="roundRect">
            <a:avLst/>
          </a:prstGeom>
          <a:solidFill>
            <a:srgbClr val="DC5924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4326" y="3197359"/>
            <a:ext cx="1267200" cy="374571"/>
          </a:xfrm>
          <a:prstGeom prst="round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Аспирация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5128" y="3197359"/>
            <a:ext cx="1267200" cy="374571"/>
          </a:xfrm>
          <a:prstGeom prst="round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РДС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32" y="3197359"/>
            <a:ext cx="1267200" cy="374571"/>
          </a:xfrm>
          <a:prstGeom prst="round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Сепсис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2179" y="5286677"/>
            <a:ext cx="1267200" cy="374571"/>
          </a:xfrm>
          <a:prstGeom prst="round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Пневмония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>
            <a:stCxn id="3" idx="2"/>
            <a:endCxn id="11" idx="0"/>
          </p:cNvCxnSpPr>
          <p:nvPr/>
        </p:nvCxnSpPr>
        <p:spPr>
          <a:xfrm flipH="1">
            <a:off x="914064" y="2643634"/>
            <a:ext cx="1333656" cy="55372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2"/>
            <a:endCxn id="5" idx="0"/>
          </p:cNvCxnSpPr>
          <p:nvPr/>
        </p:nvCxnSpPr>
        <p:spPr>
          <a:xfrm>
            <a:off x="2247720" y="2643634"/>
            <a:ext cx="0" cy="55372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2"/>
            <a:endCxn id="6" idx="0"/>
          </p:cNvCxnSpPr>
          <p:nvPr/>
        </p:nvCxnSpPr>
        <p:spPr>
          <a:xfrm>
            <a:off x="2247720" y="2643634"/>
            <a:ext cx="1362600" cy="55372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0" idx="2"/>
            <a:endCxn id="15" idx="0"/>
          </p:cNvCxnSpPr>
          <p:nvPr/>
        </p:nvCxnSpPr>
        <p:spPr>
          <a:xfrm flipH="1">
            <a:off x="5493632" y="2643634"/>
            <a:ext cx="1362147" cy="5537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2"/>
            <a:endCxn id="13" idx="0"/>
          </p:cNvCxnSpPr>
          <p:nvPr/>
        </p:nvCxnSpPr>
        <p:spPr>
          <a:xfrm>
            <a:off x="6855779" y="2643634"/>
            <a:ext cx="1362147" cy="5537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0" idx="2"/>
            <a:endCxn id="14" idx="0"/>
          </p:cNvCxnSpPr>
          <p:nvPr/>
        </p:nvCxnSpPr>
        <p:spPr>
          <a:xfrm>
            <a:off x="6855779" y="2643634"/>
            <a:ext cx="2949" cy="55372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58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ЭКМО-показания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740968"/>
              </p:ext>
            </p:extLst>
          </p:nvPr>
        </p:nvGraphicFramePr>
        <p:xfrm>
          <a:off x="323528" y="1315628"/>
          <a:ext cx="8568952" cy="5425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4476"/>
                <a:gridCol w="4284476"/>
              </a:tblGrid>
              <a:tr h="45106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кровообращения</a:t>
                      </a:r>
                      <a:endParaRPr lang="ru-RU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дыхания</a:t>
                      </a:r>
                      <a:endParaRPr lang="ru-RU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119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Послеоперационная сердечная недостаточность в операционной (невозможность отключиться от ИК)</a:t>
                      </a:r>
                      <a:r>
                        <a:rPr lang="ru-RU" sz="16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AaO</a:t>
                      </a:r>
                      <a:r>
                        <a:rPr lang="ru-RU" sz="1600" b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600" b="0" baseline="0" dirty="0" smtClean="0">
                          <a:latin typeface="Times New Roman"/>
                          <a:cs typeface="Times New Roman"/>
                        </a:rPr>
                        <a:t> больше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450 mmHg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4-12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часов)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5713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Острая тяжелая сердечная недостаточность с высоким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риском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смертности (больше 80%)</a:t>
                      </a:r>
                      <a:r>
                        <a:rPr lang="ru-RU" sz="16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PaO</a:t>
                      </a:r>
                      <a:r>
                        <a:rPr lang="en-US" sz="1600" b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/FiO</a:t>
                      </a:r>
                      <a:r>
                        <a:rPr lang="en-US" sz="1600" b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baseline="0" dirty="0" smtClean="0">
                          <a:latin typeface="Times New Roman"/>
                          <a:cs typeface="Times New Roman"/>
                        </a:rPr>
                        <a:t>меньше 150 мм </a:t>
                      </a:r>
                      <a:r>
                        <a:rPr lang="ru-RU" sz="1600" b="0" baseline="0" dirty="0" err="1" smtClean="0">
                          <a:latin typeface="Times New Roman"/>
                          <a:cs typeface="Times New Roman"/>
                        </a:rPr>
                        <a:t>рт.ст</a:t>
                      </a:r>
                      <a:r>
                        <a:rPr lang="ru-RU" sz="1600" b="0" baseline="0" dirty="0" smtClean="0">
                          <a:latin typeface="Times New Roman"/>
                          <a:cs typeface="Times New Roman"/>
                        </a:rPr>
                        <a:t>. (12 часов)</a:t>
                      </a:r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5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Лактат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больше 5</a:t>
                      </a:r>
                      <a:r>
                        <a:rPr lang="en-US" sz="16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baseline="30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Острое нарушение: </a:t>
                      </a:r>
                      <a:r>
                        <a:rPr lang="en-US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PaO</a:t>
                      </a:r>
                      <a:r>
                        <a:rPr lang="ru-RU" sz="1600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меньше 35 -40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mmHg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65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SvO</a:t>
                      </a:r>
                      <a:r>
                        <a:rPr lang="ru-RU" sz="16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&lt;55% при СИ&lt;2,1</a:t>
                      </a:r>
                      <a:r>
                        <a:rPr lang="en-US" sz="16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PiP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&gt;35</a:t>
                      </a:r>
                      <a:r>
                        <a:rPr lang="en-US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mbar, MAP&gt;20 mbar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65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Выраженная дисфункция желудочков</a:t>
                      </a:r>
                      <a:r>
                        <a:rPr lang="en-US" sz="16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aw</a:t>
                      </a:r>
                      <a:r>
                        <a:rPr lang="en-US" sz="16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&gt;20</a:t>
                      </a:r>
                      <a:r>
                        <a:rPr lang="en-US" sz="1600" u="none" strike="noStrike" baseline="0" dirty="0" smtClean="0">
                          <a:effectLst/>
                          <a:latin typeface="Times New Roman"/>
                          <a:cs typeface="Times New Roman"/>
                        </a:rPr>
                        <a:t> mbar, </a:t>
                      </a:r>
                      <a:r>
                        <a:rPr lang="el-GR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de-DE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mbar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93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Невозможность поддержания адекватной гемодинамики, несмотря на оптимальную терапию/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инфузию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высоких доз кардиотоников</a:t>
                      </a:r>
                      <a:r>
                        <a:rPr lang="ru-RU" sz="16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Индекс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оксигенации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&gt;60</a:t>
                      </a:r>
                      <a:r>
                        <a:rPr lang="en-US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– 30 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минут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9700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0 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минут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9700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en-US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6 часов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9700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en-US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 сутки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9700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en-US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– 3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суток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5713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Инотропный индекс &gt; 50  в течение 1 часа, или &gt; 45 больше 8 часов</a:t>
                      </a:r>
                      <a:r>
                        <a:rPr lang="en-US" sz="16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Утечка воздуха без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эффекта от других методов терапии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2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Рефрактерные желудочковые аритмии со снижением сердечного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выброса</a:t>
                      </a:r>
                      <a:r>
                        <a:rPr lang="ru-RU" sz="16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ELSO </a:t>
                      </a:r>
                      <a:r>
                        <a:rPr kumimoji="0" lang="de-D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guideline</a:t>
                      </a:r>
                      <a:r>
                        <a:rPr kumimoji="0" lang="de-D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de-DE" sz="1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de-DE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НИИПК Мешалкина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16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Gaies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M.G. et all, 2010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6" t="22438" r="20846" b="22438"/>
          <a:stretch/>
        </p:blipFill>
        <p:spPr>
          <a:xfrm>
            <a:off x="8039411" y="462274"/>
            <a:ext cx="853069" cy="8064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5944" r="5818"/>
          <a:stretch/>
        </p:blipFill>
        <p:spPr>
          <a:xfrm>
            <a:off x="323528" y="548680"/>
            <a:ext cx="853200" cy="73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9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ЭКМО-противопоказания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Рабочий стол октябрь 2018\ПРОЕКТЫ\Наведение порядка\Разобрать\Фото\Работа\ОАРДКХП\Пациенты\20170529_184640.jpg"/>
          <p:cNvPicPr preferRelativeResize="0"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r="14815"/>
          <a:stretch/>
        </p:blipFill>
        <p:spPr bwMode="auto">
          <a:xfrm>
            <a:off x="332844" y="1642363"/>
            <a:ext cx="2130425" cy="1543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09800" y="1642363"/>
            <a:ext cx="3524400" cy="510778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2,5 кг,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34недель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3"/>
          <a:stretch/>
        </p:blipFill>
        <p:spPr bwMode="auto">
          <a:xfrm>
            <a:off x="323528" y="4404880"/>
            <a:ext cx="2139741" cy="15444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/>
          <a:stretch/>
        </p:blipFill>
        <p:spPr bwMode="auto">
          <a:xfrm>
            <a:off x="6733140" y="4404880"/>
            <a:ext cx="2015324" cy="15444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3" descr="ÐÐ°ÑÑÐ¸Ð½ÐºÐ¸ Ð¿Ð¾ Ð·Ð°Ð¿ÑÐ¾ÑÑ ÑÐµÐ±ÑÐ½Ð¾Ðº Ñ ÑÐ¸Ð½Ð´ÑÐ¾Ð¼Ð¾Ð¼ ÑÐ´Ð²Ð°ÑÐ´Ñ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95908" y="1479596"/>
            <a:ext cx="1544400" cy="186993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9800" y="2348880"/>
            <a:ext cx="3524400" cy="919401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Несовместимые с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изнью заболевания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0159" y="5487615"/>
            <a:ext cx="3523682" cy="510778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Профузное кровотечение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9800" y="4404880"/>
            <a:ext cx="3524400" cy="510778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Коагулопатия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8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ÐÐ°ÑÑÐ¸Ð½ÐºÐ¸ Ð¿Ð¾ Ð·Ð°Ð¿ÑÐ¾ÑÑ Ð²Ð½ÑÑÑÐ¸Ð¶ÐµÐ»ÑÐ´Ð¾ÑÐºÐ¾Ð²Ð¾Ðµ ÐºÑÐ¾Ð²Ð¾Ð¸Ð·Ð»Ð¸ÑÐ½Ð¸Ðµ Ñ Ð½Ð¾Ð²Ð¾ÑÐ¾Ð¶Ð´ÐµÐ½Ð½ÑÑ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0" r="23574"/>
          <a:stretch/>
        </p:blipFill>
        <p:spPr bwMode="auto">
          <a:xfrm>
            <a:off x="1162050" y="1261093"/>
            <a:ext cx="13906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ЭКМО-противопоказания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1" t="18613" r="26803" b="23990"/>
          <a:stretch/>
        </p:blipFill>
        <p:spPr>
          <a:xfrm>
            <a:off x="6732240" y="2780928"/>
            <a:ext cx="1692417" cy="1968143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6" t="16667" r="70"/>
          <a:stretch/>
        </p:blipFill>
        <p:spPr bwMode="auto">
          <a:xfrm>
            <a:off x="1115617" y="5147747"/>
            <a:ext cx="1074435" cy="15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4" t="5992" r="17989"/>
          <a:stretch/>
        </p:blipFill>
        <p:spPr>
          <a:xfrm>
            <a:off x="1162050" y="2997136"/>
            <a:ext cx="1123089" cy="165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1800" y="1700808"/>
            <a:ext cx="3600000" cy="5107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Свежее кровоизлияние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3717032"/>
            <a:ext cx="3600000" cy="91940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Жёсткие параметры 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дней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2997136"/>
            <a:ext cx="3600000" cy="5107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Неизлечимое заболевание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5222478"/>
            <a:ext cx="3600000" cy="5107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Агенезия почки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2000" y="5949280"/>
            <a:ext cx="3600000" cy="5107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Терминальная ОПН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261093"/>
            <a:ext cx="216024" cy="295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2701253"/>
            <a:ext cx="216024" cy="295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11760" y="1340768"/>
            <a:ext cx="216024" cy="295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34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ЭКМО-оборудование*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522135"/>
              </p:ext>
            </p:extLst>
          </p:nvPr>
        </p:nvGraphicFramePr>
        <p:xfrm>
          <a:off x="35495" y="3331466"/>
          <a:ext cx="9073009" cy="30067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1581"/>
                <a:gridCol w="1230238"/>
                <a:gridCol w="1230238"/>
                <a:gridCol w="1230238"/>
                <a:gridCol w="1230238"/>
                <a:gridCol w="1230238"/>
                <a:gridCol w="1230238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Педиатрические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Дешевле</a:t>
                      </a:r>
                    </a:p>
                    <a:p>
                      <a:pPr algn="ctr"/>
                      <a:r>
                        <a:rPr lang="de-DE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Cardiohelp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23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работы сета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14/30 суток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суток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7/29 суток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023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Транспортировка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?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499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об/мин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тыс.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тыс.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тыс.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 тыс.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тыс.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 тыс.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Мах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л/мин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004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-сальный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Батарея до 420 часов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русси-фицирован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Ротор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подвешен в магнитном поле, нет подшипников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1" r="17303"/>
          <a:stretch/>
        </p:blipFill>
        <p:spPr bwMode="auto">
          <a:xfrm>
            <a:off x="8118195" y="1221561"/>
            <a:ext cx="607320" cy="125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680" y="1116055"/>
            <a:ext cx="607320" cy="136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 preferRelativeResize="0"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7"/>
          <a:stretch/>
        </p:blipFill>
        <p:spPr bwMode="auto">
          <a:xfrm>
            <a:off x="2040546" y="1661554"/>
            <a:ext cx="607320" cy="81802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 preferRelativeResize="0"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4" t="10900" r="21488" b="7255"/>
          <a:stretch/>
        </p:blipFill>
        <p:spPr bwMode="auto">
          <a:xfrm>
            <a:off x="3255774" y="1865762"/>
            <a:ext cx="607320" cy="61381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476" y="1052736"/>
            <a:ext cx="606743" cy="142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 preferRelativeResize="0"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r="11444"/>
          <a:stretch/>
        </p:blipFill>
        <p:spPr bwMode="auto">
          <a:xfrm>
            <a:off x="6944718" y="1887996"/>
            <a:ext cx="607320" cy="59158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2556193"/>
            <a:ext cx="1161037" cy="646986"/>
          </a:xfrm>
          <a:prstGeom prst="round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MAQUET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Rotaflow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2585" y="2556193"/>
            <a:ext cx="1273511" cy="646986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Medos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DeltaStream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485471" y="2556193"/>
            <a:ext cx="1102753" cy="64698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Medtronic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Biopump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78916" y="2556193"/>
            <a:ext cx="1161036" cy="646986"/>
          </a:xfrm>
          <a:prstGeom prst="round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MAQUET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Cardiohelp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5206" y="2556193"/>
            <a:ext cx="1373298" cy="646986"/>
          </a:xfrm>
          <a:prstGeom prst="roundRect">
            <a:avLst/>
          </a:prstGeom>
          <a:solidFill>
            <a:srgbClr val="E8EB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Sorin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</a:p>
          <a:p>
            <a:pPr algn="ctr"/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SPCP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4397" y="2556193"/>
            <a:ext cx="1127963" cy="646986"/>
          </a:xfrm>
          <a:prstGeom prst="round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Pedivas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CentriMag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25" y="4506639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653" y="4506639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59" y="4506639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597" y="4506639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972" y="4506639"/>
            <a:ext cx="2857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980" y="4506639"/>
            <a:ext cx="2857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3528" y="6525344"/>
            <a:ext cx="1983235" cy="276999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Нет конфликта интересов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ЭКМО-финансы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1296" y="3140968"/>
            <a:ext cx="2866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случай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0,17% бюджета СПб</a:t>
            </a:r>
          </a:p>
        </p:txBody>
      </p:sp>
      <p:pic>
        <p:nvPicPr>
          <p:cNvPr id="4" name="pasted-image.tiff" descr="pasted-image.tiff"/>
          <p:cNvPicPr preferRelativeResize="0"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6959" y="4082336"/>
            <a:ext cx="3083473" cy="2010960"/>
          </a:xfrm>
          <a:prstGeom prst="roundRect">
            <a:avLst/>
          </a:prstGeom>
          <a:ln w="12700">
            <a:miter lim="400000"/>
          </a:ln>
        </p:spPr>
      </p:pic>
      <p:pic>
        <p:nvPicPr>
          <p:cNvPr id="6" name="pasted-image.tiff" descr="pasted-image.tiff"/>
          <p:cNvPicPr preferRelativeResize="0"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1560" y="4082336"/>
            <a:ext cx="3126091" cy="2010938"/>
          </a:xfrm>
          <a:prstGeom prst="round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2967508" y="1988840"/>
            <a:ext cx="3211375" cy="510778"/>
          </a:xfrm>
          <a:prstGeom prst="round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349.817 – 750.697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918" y="3264079"/>
            <a:ext cx="2537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год (277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случаев**)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бюджета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6309320"/>
            <a:ext cx="1510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*А.В. Яковлев, 2017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экмо.рф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ЭКМО-финансы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659851"/>
              </p:ext>
            </p:extLst>
          </p:nvPr>
        </p:nvGraphicFramePr>
        <p:xfrm>
          <a:off x="467544" y="1484784"/>
          <a:ext cx="825624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4576"/>
                <a:gridCol w="30716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Расходный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Неонатальный сет (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оксигенатор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тыс.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Венозная канюля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тыс.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Артериальная канюля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тыс.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Гемоконцентратор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 тыс.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Прочий расходный материал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 тыс.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/сутки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915682"/>
              </p:ext>
            </p:extLst>
          </p:nvPr>
        </p:nvGraphicFramePr>
        <p:xfrm>
          <a:off x="467545" y="3745840"/>
          <a:ext cx="825624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0824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Компоненты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крови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Эр.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масса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 тыс. – 25,4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/литр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СЗП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 тыс. – 20,3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/литр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Тромбоциты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40 тыс.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/литр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911630"/>
              </p:ext>
            </p:extLst>
          </p:nvPr>
        </p:nvGraphicFramePr>
        <p:xfrm>
          <a:off x="467544" y="5278209"/>
          <a:ext cx="828092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4576"/>
                <a:gridCol w="309634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затраты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Лаборатория (КОС,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коагулограмма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б/х анализ, АСТ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11-12 тыс.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/сутки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Рентген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/сутки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Аптека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– 11,2 тыс. 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/сутки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55976" y="4149080"/>
            <a:ext cx="1285875" cy="852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1064" descr="C:\I MAGENES-CORAZON\ECMO\Canulas\DSCF0016a.jpg"/>
          <p:cNvPicPr>
            <a:picLocks noChangeAspect="1" noChangeArrowheads="1"/>
          </p:cNvPicPr>
          <p:nvPr/>
        </p:nvPicPr>
        <p:blipFill rotWithShape="1">
          <a:blip r:embed="rId4" cstate="print"/>
          <a:srcRect l="7071" t="5416" b="10158"/>
          <a:stretch/>
        </p:blipFill>
        <p:spPr bwMode="auto">
          <a:xfrm rot="5400000">
            <a:off x="4582970" y="1988680"/>
            <a:ext cx="852965" cy="128533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6" name="Picture 3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82" y="5961265"/>
            <a:ext cx="853200" cy="85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4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выводов…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E7AE5BF-F499-4B6C-98C8-4298AB95C0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6" r="24573"/>
          <a:stretch/>
        </p:blipFill>
        <p:spPr>
          <a:xfrm>
            <a:off x="4003148" y="2153394"/>
            <a:ext cx="1148312" cy="257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2996952"/>
            <a:ext cx="1908000" cy="510778"/>
          </a:xfrm>
          <a:prstGeom prst="round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1455167"/>
            <a:ext cx="1908000" cy="510778"/>
          </a:xfrm>
          <a:prstGeom prst="round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373462" y="2996952"/>
            <a:ext cx="1906300" cy="510778"/>
          </a:xfrm>
          <a:prstGeom prst="round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+/-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4941376"/>
            <a:ext cx="1908000" cy="510778"/>
          </a:xfrm>
          <a:prstGeom prst="roundRect">
            <a:avLst/>
          </a:prstGeom>
          <a:solidFill>
            <a:srgbClr val="FF0000">
              <a:alpha val="75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ли?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4" t="19464" r="5566" b="32747"/>
          <a:stretch/>
        </p:blipFill>
        <p:spPr>
          <a:xfrm>
            <a:off x="917592" y="4941376"/>
            <a:ext cx="1872000" cy="1872000"/>
          </a:xfrm>
          <a:prstGeom prst="round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3" t="3999" r="533" b="21638"/>
          <a:stretch/>
        </p:blipFill>
        <p:spPr bwMode="auto">
          <a:xfrm>
            <a:off x="6390612" y="4941376"/>
            <a:ext cx="1872000" cy="1872000"/>
          </a:xfrm>
          <a:prstGeom prst="roundRect">
            <a:avLst/>
          </a:prstGeom>
          <a:solidFill>
            <a:srgbClr val="00B0F0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7432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36" y="2903552"/>
            <a:ext cx="2857500" cy="183451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755577" y="1340768"/>
            <a:ext cx="2274354" cy="1562784"/>
          </a:xfrm>
          <a:prstGeom prst="cloudCallout">
            <a:avLst>
              <a:gd name="adj1" fmla="val -30032"/>
              <a:gd name="adj2" fmla="val 83733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ЭКМО-перспективы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1" t="10792" r="13076" b="16655"/>
          <a:stretch/>
        </p:blipFill>
        <p:spPr bwMode="auto">
          <a:xfrm>
            <a:off x="4226597" y="2507533"/>
            <a:ext cx="777451" cy="77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85040"/>
            <a:ext cx="130968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39" y="2146660"/>
            <a:ext cx="530398" cy="48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86" y="4722615"/>
            <a:ext cx="2858400" cy="152696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1791" y="176421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001" y="1554262"/>
            <a:ext cx="6096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03552"/>
            <a:ext cx="2858400" cy="21438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347864" y="3578493"/>
            <a:ext cx="567753" cy="484632"/>
          </a:xfrm>
          <a:prstGeom prst="rightArrow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5300391" y="3578493"/>
            <a:ext cx="567753" cy="484632"/>
          </a:xfrm>
          <a:prstGeom prst="rightArrow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868144" y="2420888"/>
            <a:ext cx="2858400" cy="510778"/>
          </a:xfrm>
          <a:prstGeom prst="roundRect">
            <a:avLst/>
          </a:prstGeom>
          <a:solidFill>
            <a:srgbClr val="FFFF00">
              <a:alpha val="50000"/>
            </a:srgbClr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ЭКМО-центр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91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ЭКМО-история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7562" y="354314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1975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1484784"/>
            <a:ext cx="2143125" cy="2143125"/>
          </a:xfrm>
          <a:prstGeom prst="round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" r="27791"/>
          <a:stretch/>
        </p:blipFill>
        <p:spPr>
          <a:xfrm>
            <a:off x="251520" y="4160152"/>
            <a:ext cx="3572307" cy="2437200"/>
          </a:xfrm>
          <a:prstGeom prst="round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/>
          <a:stretch/>
        </p:blipFill>
        <p:spPr>
          <a:xfrm>
            <a:off x="5292080" y="4160152"/>
            <a:ext cx="3520007" cy="2436876"/>
          </a:xfrm>
          <a:prstGeom prst="round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51973" y="355820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1996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1611" y="3543399"/>
            <a:ext cx="2018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Bartlett</a:t>
            </a:r>
          </a:p>
        </p:txBody>
      </p:sp>
    </p:spTree>
    <p:extLst>
      <p:ext uri="{BB962C8B-B14F-4D97-AF65-F5344CB8AC3E}">
        <p14:creationId xmlns:p14="http://schemas.microsoft.com/office/powerpoint/2010/main" val="10851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ЭКМО-перспективы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599778" y="2287116"/>
            <a:ext cx="5924550" cy="3086100"/>
            <a:chOff x="1619672" y="1916832"/>
            <a:chExt cx="5924550" cy="30861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1916832"/>
              <a:ext cx="5924550" cy="308610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BF3FD"/>
                </a:clrFrom>
                <a:clrTo>
                  <a:srgbClr val="EBF3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575496"/>
              <a:ext cx="493464" cy="493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BF3FD"/>
                </a:clrFrom>
                <a:clrTo>
                  <a:srgbClr val="EBF3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4520" y="3871640"/>
              <a:ext cx="493464" cy="493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BF3FD"/>
                </a:clrFrom>
                <a:clrTo>
                  <a:srgbClr val="EBF3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2935536"/>
              <a:ext cx="493464" cy="493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BF3FD"/>
                </a:clrFrom>
                <a:clrTo>
                  <a:srgbClr val="EBF3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3717032"/>
              <a:ext cx="493464" cy="493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BF3FD"/>
                </a:clrFrom>
                <a:clrTo>
                  <a:srgbClr val="EBF3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439592"/>
              <a:ext cx="493464" cy="493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BF3FD"/>
                </a:clrFrom>
                <a:clrTo>
                  <a:srgbClr val="EBF3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4159672"/>
              <a:ext cx="493464" cy="493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BF3FD"/>
                </a:clrFrom>
                <a:clrTo>
                  <a:srgbClr val="EBF3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3501008"/>
              <a:ext cx="493464" cy="493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AutoShape 2" descr="ÐÐ°ÑÑÐ¸Ð½ÐºÐ¸ Ð¿Ð¾ Ð·Ð°Ð¿ÑÐ¾ÑÑ Ð²ÐµÑÑÐ¾Ð»ÑÑ Ð²ÐµÐºÑÐ¾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5" descr="ÐÐ°ÑÑÐ¸Ð½ÐºÐ¸ Ð¿Ð¾ Ð·Ð°Ð¿ÑÐ¾ÑÑ Ð²ÐµÑÑÐ¾Ð»ÑÑ Ð²ÐµÐºÑÐ¾Ñ ÑÑÑÐ½Ð¾-Ð±ÐµÐ»ÑÐ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7" descr="ÐÐ°ÑÑÐ¸Ð½ÐºÐ¸ Ð¿Ð¾ Ð·Ð°Ð¿ÑÐ¾ÑÑ Ð²ÐµÑÑÐ¾Ð»ÑÑ Ð²ÐµÐºÑÐ¾Ñ ÑÑÑÐ½Ð¾-Ð±ÐµÐ»ÑÐ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8" t="14412" b="20436"/>
          <a:stretch/>
        </p:blipFill>
        <p:spPr bwMode="auto">
          <a:xfrm>
            <a:off x="6732240" y="1556792"/>
            <a:ext cx="1580187" cy="77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96988"/>
            <a:ext cx="12382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11525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 flipH="1">
            <a:off x="4305450" y="3975380"/>
            <a:ext cx="3002930" cy="462756"/>
          </a:xfrm>
          <a:prstGeom prst="line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114651" y="2994875"/>
            <a:ext cx="2426866" cy="1296144"/>
          </a:xfrm>
          <a:prstGeom prst="line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4142602" y="3192512"/>
            <a:ext cx="789438" cy="1141536"/>
          </a:xfrm>
          <a:prstGeom prst="line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4716016" y="4735388"/>
            <a:ext cx="1872209" cy="41300"/>
          </a:xfrm>
          <a:prstGeom prst="line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2566590" y="4206758"/>
            <a:ext cx="441996" cy="374022"/>
          </a:xfrm>
          <a:prstGeom prst="line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2237258" y="4003364"/>
            <a:ext cx="788198" cy="27984"/>
          </a:xfrm>
          <a:prstGeom prst="line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1879854" y="4102670"/>
            <a:ext cx="136060" cy="558295"/>
          </a:xfrm>
          <a:prstGeom prst="line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2453282" y="3552552"/>
            <a:ext cx="894582" cy="411398"/>
          </a:xfrm>
          <a:prstGeom prst="line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2453282" y="3552552"/>
            <a:ext cx="894582" cy="0"/>
          </a:xfrm>
          <a:prstGeom prst="line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2638598" y="2994875"/>
            <a:ext cx="565250" cy="197637"/>
          </a:xfrm>
          <a:prstGeom prst="line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4408091" y="4776688"/>
            <a:ext cx="754087" cy="380504"/>
          </a:xfrm>
          <a:prstGeom prst="line">
            <a:avLst/>
          </a:prstGeom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2596637" y="3180719"/>
            <a:ext cx="719682" cy="19007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4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13333"/>
          <a:stretch/>
        </p:blipFill>
        <p:spPr>
          <a:xfrm>
            <a:off x="1955609" y="1534284"/>
            <a:ext cx="5280687" cy="463102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2521059"/>
            <a:ext cx="20367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Александрович Ю.С.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Долгова Е.В.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Коваленко Ф.В.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Козубов М.Ю.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Мальцева О.С.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Марченко С.П.</a:t>
            </a:r>
          </a:p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Марютина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2320" y="2644170"/>
            <a:ext cx="16523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Наумов А.Б.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Пилюгов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Н.Г.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Пшениснов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К.В.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Терешенко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О.Ю.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Чупаева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О.Ю.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 А.В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1290" y="6309320"/>
            <a:ext cx="7485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Санкт-Петербургский государственный педиатрический медицинский университет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ЭКМО-история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481138" cy="771525"/>
          </a:xfrm>
          <a:prstGeom prst="rect">
            <a:avLst/>
          </a:prstGeom>
        </p:spPr>
      </p:pic>
      <p:sp>
        <p:nvSpPr>
          <p:cNvPr id="3" name="AutoShape 2" descr="ÐÐ°ÑÑÐ¸Ð½ÐºÐ¸ Ð¿Ð¾ Ð·Ð°Ð¿ÑÐ¾ÑÑ Ð¸Ð¼ÐµÐ½Ð¸ ÐÐ°ÐºÑÐ»ÐµÐ²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3823" y="1599183"/>
            <a:ext cx="2772824" cy="510778"/>
          </a:xfrm>
          <a:prstGeom prst="round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успешная ЭКМО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1053" y="4062061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2005-2007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0126" y="258809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1998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0527" y="42532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036029" y="4062061"/>
            <a:ext cx="788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1760220" cy="93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25739" y="1599183"/>
            <a:ext cx="3009386" cy="510778"/>
          </a:xfrm>
          <a:prstGeom prst="round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ЭКМО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868144" y="5186507"/>
            <a:ext cx="2948331" cy="987041"/>
            <a:chOff x="5868144" y="5186507"/>
            <a:chExt cx="2948331" cy="987041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20" r="3451" b="61359"/>
            <a:stretch/>
          </p:blipFill>
          <p:spPr bwMode="auto">
            <a:xfrm>
              <a:off x="5868144" y="5186507"/>
              <a:ext cx="2948331" cy="532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586" r="3451"/>
            <a:stretch/>
          </p:blipFill>
          <p:spPr bwMode="auto">
            <a:xfrm>
              <a:off x="5868144" y="5733256"/>
              <a:ext cx="2948331" cy="440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8" t="14412" b="20436"/>
          <a:stretch/>
        </p:blipFill>
        <p:spPr bwMode="auto">
          <a:xfrm>
            <a:off x="7956376" y="6021288"/>
            <a:ext cx="902964" cy="44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30323" y="606367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632" y="556929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591261" y="2204864"/>
            <a:ext cx="1833563" cy="1224136"/>
            <a:chOff x="3591261" y="2204864"/>
            <a:chExt cx="1833563" cy="1224136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1261" y="2208847"/>
              <a:ext cx="1833563" cy="1220153"/>
            </a:xfrm>
            <a:prstGeom prst="flowChartAlternate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132836" y="2204864"/>
              <a:ext cx="878329" cy="374571"/>
            </a:xfrm>
            <a:prstGeom prst="flowChartAlternateProcess">
              <a:avLst/>
            </a:prstGeom>
            <a:solidFill>
              <a:srgbClr val="FFFF00">
                <a:alpha val="85000"/>
              </a:srgb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Москва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635896" y="3716626"/>
            <a:ext cx="1832400" cy="1152534"/>
            <a:chOff x="3635896" y="3716626"/>
            <a:chExt cx="1832400" cy="115253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3716626"/>
              <a:ext cx="1832400" cy="1152534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3865387" y="3717032"/>
              <a:ext cx="1373418" cy="374571"/>
            </a:xfrm>
            <a:prstGeom prst="roundRect">
              <a:avLst/>
            </a:prstGeom>
            <a:solidFill>
              <a:srgbClr val="FFFF00">
                <a:alpha val="85000"/>
              </a:srgb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Новосибирск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635898" y="5157192"/>
            <a:ext cx="1832400" cy="1256560"/>
            <a:chOff x="3635898" y="5157192"/>
            <a:chExt cx="1832400" cy="125656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8EECA251-AFBC-45E9-BDB5-64A387980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98" y="5186507"/>
              <a:ext cx="1832400" cy="1227245"/>
            </a:xfrm>
            <a:prstGeom prst="round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692087" y="5157192"/>
              <a:ext cx="1720023" cy="374571"/>
            </a:xfrm>
            <a:prstGeom prst="roundRect">
              <a:avLst/>
            </a:prstGeom>
            <a:solidFill>
              <a:srgbClr val="FFFF00">
                <a:alpha val="85000"/>
              </a:srgb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Санкт-Петербург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529609" y="2588091"/>
            <a:ext cx="2109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«раньше всех»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796136" y="5733256"/>
            <a:ext cx="2376264" cy="293167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960" y="3867512"/>
            <a:ext cx="731520" cy="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5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ЭКМО-география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619672" y="1916832"/>
            <a:ext cx="5924550" cy="3086100"/>
            <a:chOff x="1619672" y="1916832"/>
            <a:chExt cx="5924550" cy="30861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1916832"/>
              <a:ext cx="5924550" cy="308610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BF3FD"/>
                </a:clrFrom>
                <a:clrTo>
                  <a:srgbClr val="EBF3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575496"/>
              <a:ext cx="493464" cy="493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BF3FD"/>
                </a:clrFrom>
                <a:clrTo>
                  <a:srgbClr val="EBF3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4520" y="3871640"/>
              <a:ext cx="493464" cy="493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BF3FD"/>
                </a:clrFrom>
                <a:clrTo>
                  <a:srgbClr val="EBF3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2935536"/>
              <a:ext cx="493464" cy="493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BF3FD"/>
                </a:clrFrom>
                <a:clrTo>
                  <a:srgbClr val="EBF3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3717032"/>
              <a:ext cx="493464" cy="493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BF3FD"/>
                </a:clrFrom>
                <a:clrTo>
                  <a:srgbClr val="EBF3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439592"/>
              <a:ext cx="493464" cy="493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BF3FD"/>
                </a:clrFrom>
                <a:clrTo>
                  <a:srgbClr val="EBF3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4159672"/>
              <a:ext cx="493464" cy="493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BF3FD"/>
                </a:clrFrom>
                <a:clrTo>
                  <a:srgbClr val="EBF3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3501008"/>
              <a:ext cx="493464" cy="493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Объект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299193"/>
            <a:ext cx="2710080" cy="650087"/>
          </a:xfrm>
        </p:spPr>
      </p:pic>
      <p:sp>
        <p:nvSpPr>
          <p:cNvPr id="7" name="TextBox 6"/>
          <p:cNvSpPr txBox="1"/>
          <p:nvPr/>
        </p:nvSpPr>
        <p:spPr>
          <a:xfrm>
            <a:off x="5508104" y="328607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816" y="332737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37702" y="419147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ЭКМО-география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845738"/>
              </p:ext>
            </p:extLst>
          </p:nvPr>
        </p:nvGraphicFramePr>
        <p:xfrm>
          <a:off x="251520" y="1988840"/>
          <a:ext cx="421200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Москва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ФГБУ НМИЦ АГП им. В.И. Кулакова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ДГКБ №13 им. Н.Ф. Филатова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НМИЦ ССХ им. А.Н. Бакулева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499992"/>
              </p:ext>
            </p:extLst>
          </p:nvPr>
        </p:nvGraphicFramePr>
        <p:xfrm>
          <a:off x="4644008" y="4229552"/>
          <a:ext cx="4212000" cy="24756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2000"/>
              </a:tblGrid>
              <a:tr h="42766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Новосибирск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136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ФГБУ «НИИ ПК им.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Е.Н. Мешалкина»</a:t>
                      </a:r>
                    </a:p>
                  </a:txBody>
                  <a:tcPr/>
                </a:tc>
              </a:tr>
              <a:tr h="4276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Кемерово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2259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ФГНБУ «НИИ КП ССЗ»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980102"/>
              </p:ext>
            </p:extLst>
          </p:nvPr>
        </p:nvGraphicFramePr>
        <p:xfrm>
          <a:off x="4644008" y="1988840"/>
          <a:ext cx="421200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2000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1618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ФГБОУ ВО «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СПбГПМУ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ФГБУ «НИМЦ им. В.А.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Алмазова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81664" y="1412776"/>
            <a:ext cx="1166400" cy="510778"/>
          </a:xfrm>
          <a:prstGeom prst="round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3615407"/>
            <a:ext cx="1166400" cy="510778"/>
          </a:xfrm>
          <a:prstGeom prst="round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Юг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3615407"/>
            <a:ext cx="1164645" cy="510778"/>
          </a:xfrm>
          <a:prstGeom prst="round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660319"/>
              </p:ext>
            </p:extLst>
          </p:nvPr>
        </p:nvGraphicFramePr>
        <p:xfrm>
          <a:off x="251520" y="4221088"/>
          <a:ext cx="4211960" cy="2484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19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Ростов-на-Дону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РО «РОКБ», кардиохирургический центр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Астрахань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ФГБУ ФЦ ССХ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НИИ ККБ №1 им проф. С.В.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Очаповского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481138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ЭКМО-статистика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21008"/>
              </p:ext>
            </p:extLst>
          </p:nvPr>
        </p:nvGraphicFramePr>
        <p:xfrm>
          <a:off x="1043608" y="2060848"/>
          <a:ext cx="7080447" cy="28240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0149"/>
                <a:gridCol w="2360149"/>
                <a:gridCol w="2360149"/>
              </a:tblGrid>
              <a:tr h="807862">
                <a:tc>
                  <a:txBody>
                    <a:bodyPr/>
                    <a:lstStyle/>
                    <a:p>
                      <a:pPr algn="l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спешного отключения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госпитальной выживаемости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8958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года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>
                        <a:alpha val="75000"/>
                      </a:srgb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 – 18 лет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>
                        <a:alpha val="75000"/>
                      </a:srgb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лет – 60 лет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>
                        <a:alpha val="75000"/>
                      </a:srgb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старше 60 лет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>
                        <a:alpha val="75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00" y="2118173"/>
            <a:ext cx="2168064" cy="51873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3219"/>
            <a:ext cx="1481138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9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xmlns:lc="http://schemas.openxmlformats.org/drawingml/2006/lockedCanvas" id="{1BDAD6C8-1A8A-47CB-B143-FD81CF8C73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25" y="1340768"/>
            <a:ext cx="1102267" cy="902346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74287"/>
              </p:ext>
            </p:extLst>
          </p:nvPr>
        </p:nvGraphicFramePr>
        <p:xfrm>
          <a:off x="1043608" y="1313264"/>
          <a:ext cx="7080447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0149"/>
                <a:gridCol w="2360149"/>
                <a:gridCol w="2360149"/>
              </a:tblGrid>
              <a:tr h="807862"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спешного отключения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госпитальной выживаемости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1297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года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713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>
                        <a:alpha val="75000"/>
                      </a:srgbClr>
                    </a:solidFill>
                  </a:tcPr>
                </a:tc>
              </a:tr>
              <a:tr h="30189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>
                        <a:alpha val="75000"/>
                      </a:srgbClr>
                    </a:solidFill>
                  </a:tcPr>
                </a:tc>
              </a:tr>
              <a:tr h="32665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СЛР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841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 – 18 лет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1257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6017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>
                        <a:alpha val="75000"/>
                      </a:srgbClr>
                    </a:solidFill>
                  </a:tcPr>
                </a:tc>
              </a:tr>
              <a:tr h="310777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СЛР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5537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8377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3137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7897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СЛР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>
                        <a:alpha val="7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ЭКМО-статистика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Ol'ga\AppData\Local\Mindjet\MindManager\16\Library\RUS\Images\Места\places_globe_hemisphere_easter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914931" cy="91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5" r="32111" b="17040"/>
          <a:stretch/>
        </p:blipFill>
        <p:spPr bwMode="auto">
          <a:xfrm>
            <a:off x="7956376" y="5224190"/>
            <a:ext cx="1208060" cy="151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D:\Рабочий стол ноябрь 2018\ПРОЕКТЫ\ЭКМО\ЭКМО case report\Шигина\Алькапа рисунки к докладу\ДКМП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50"/>
          <a:stretch/>
        </p:blipFill>
        <p:spPr bwMode="auto">
          <a:xfrm>
            <a:off x="3948455" y="1839952"/>
            <a:ext cx="10922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ЭКМО-физиология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1" b="89683" l="15000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8604" r="16141" b="7803"/>
          <a:stretch/>
        </p:blipFill>
        <p:spPr bwMode="auto">
          <a:xfrm>
            <a:off x="3514185" y="3541018"/>
            <a:ext cx="2038913" cy="30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2985" y="2348880"/>
            <a:ext cx="2491200" cy="374571"/>
          </a:xfrm>
          <a:prstGeom prst="round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Растяжимость низкая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985" y="1608689"/>
            <a:ext cx="2491200" cy="374571"/>
          </a:xfrm>
          <a:prstGeom prst="round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Постнагрузка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важна!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2985" y="3125867"/>
            <a:ext cx="2491200" cy="374571"/>
          </a:xfrm>
          <a:prstGeom prst="round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инотроп</a:t>
            </a:r>
            <a:endParaRPr lang="ru-RU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2985" y="4422581"/>
            <a:ext cx="2491200" cy="37457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НПВ короткая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2985" y="5157192"/>
            <a:ext cx="2491200" cy="37457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Сосуды ног не развиты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9232" y="4581128"/>
            <a:ext cx="2491200" cy="3745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140-180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г/л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69232" y="5301208"/>
            <a:ext cx="2491200" cy="3745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ОЦК 250-300 мл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9232" y="3835957"/>
            <a:ext cx="2491200" cy="374571"/>
          </a:xfrm>
          <a:prstGeom prst="round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Гликогена мало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>
            <a:stCxn id="6" idx="3"/>
          </p:cNvCxnSpPr>
          <p:nvPr/>
        </p:nvCxnSpPr>
        <p:spPr>
          <a:xfrm>
            <a:off x="3514185" y="2536166"/>
            <a:ext cx="980370" cy="497129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1" idx="3"/>
          </p:cNvCxnSpPr>
          <p:nvPr/>
        </p:nvCxnSpPr>
        <p:spPr>
          <a:xfrm flipV="1">
            <a:off x="3514185" y="3125867"/>
            <a:ext cx="980370" cy="18728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6" idx="1"/>
          </p:cNvCxnSpPr>
          <p:nvPr/>
        </p:nvCxnSpPr>
        <p:spPr>
          <a:xfrm flipH="1">
            <a:off x="4023914" y="4023243"/>
            <a:ext cx="1945318" cy="18728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4" idx="1"/>
          </p:cNvCxnSpPr>
          <p:nvPr/>
        </p:nvCxnSpPr>
        <p:spPr>
          <a:xfrm flipH="1">
            <a:off x="4716016" y="4768414"/>
            <a:ext cx="1253216" cy="38877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5" idx="1"/>
          </p:cNvCxnSpPr>
          <p:nvPr/>
        </p:nvCxnSpPr>
        <p:spPr>
          <a:xfrm flipH="1" flipV="1">
            <a:off x="4716016" y="5214992"/>
            <a:ext cx="1253216" cy="27350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2" idx="3"/>
          </p:cNvCxnSpPr>
          <p:nvPr/>
        </p:nvCxnSpPr>
        <p:spPr>
          <a:xfrm>
            <a:off x="3514185" y="4609867"/>
            <a:ext cx="980370" cy="4934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3" idx="3"/>
          </p:cNvCxnSpPr>
          <p:nvPr/>
        </p:nvCxnSpPr>
        <p:spPr>
          <a:xfrm>
            <a:off x="3514185" y="5344478"/>
            <a:ext cx="1345847" cy="30811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7" idx="3"/>
          </p:cNvCxnSpPr>
          <p:nvPr/>
        </p:nvCxnSpPr>
        <p:spPr>
          <a:xfrm>
            <a:off x="3514185" y="1795975"/>
            <a:ext cx="905890" cy="18728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9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ЭКМО-физиология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ÐÐ°ÑÑÐ¸Ð½ÐºÐ¸ Ð¿Ð¾ Ð·Ð°Ð¿ÑÐ¾ÑÑ ÑÐ¸ÑÑÐµÐ¼Ð° ÐºÑÐ¾Ð²Ð¾Ð¾Ð±ÑÐ°ÑÐµÐ½Ð¸Ñ ÑÐµÐ±ÑÐ½Ð¾Ðº Ð²ÐµÐºÑÐ¾Ñ"/>
          <p:cNvSpPr>
            <a:spLocks noChangeAspect="1" noChangeArrowheads="1"/>
          </p:cNvSpPr>
          <p:nvPr/>
        </p:nvSpPr>
        <p:spPr bwMode="auto">
          <a:xfrm>
            <a:off x="-5797152" y="-273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1" b="89683" l="15000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8604" r="16141" b="7803"/>
          <a:stretch/>
        </p:blipFill>
        <p:spPr bwMode="auto">
          <a:xfrm>
            <a:off x="3154145" y="3829050"/>
            <a:ext cx="1631357" cy="240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945" y="2564904"/>
            <a:ext cx="2491200" cy="374571"/>
          </a:xfrm>
          <a:prstGeom prst="round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Растяжимость низкая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5" y="1824713"/>
            <a:ext cx="2491200" cy="374571"/>
          </a:xfrm>
          <a:prstGeom prst="round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Постнагрузка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важна!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5" y="4710613"/>
            <a:ext cx="2491200" cy="37457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НПВ короткая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5" y="5445224"/>
            <a:ext cx="2491200" cy="37457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Сосуды ног не развиты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8" t="14480" r="29182" b="21055"/>
          <a:stretch/>
        </p:blipFill>
        <p:spPr bwMode="auto">
          <a:xfrm>
            <a:off x="5026370" y="1878581"/>
            <a:ext cx="1363153" cy="136315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D:\Рабочий стол ноябрь 2018\ПРОЕКТЫ\ЭКМО\ЭКМО тезис ФАР\ЭКМО+ИВЛ рисунки к докладу\отечные легкие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6" t="21398" r="10091"/>
          <a:stretch/>
        </p:blipFill>
        <p:spPr bwMode="auto">
          <a:xfrm>
            <a:off x="7168040" y="1877334"/>
            <a:ext cx="1364400" cy="13644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r="20467"/>
          <a:stretch/>
        </p:blipFill>
        <p:spPr bwMode="auto">
          <a:xfrm>
            <a:off x="5025123" y="4581128"/>
            <a:ext cx="1364400" cy="13644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 r="27957"/>
          <a:stretch/>
        </p:blipFill>
        <p:spPr bwMode="auto">
          <a:xfrm>
            <a:off x="7168040" y="4581128"/>
            <a:ext cx="1364400" cy="13644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724128" y="5949280"/>
            <a:ext cx="2141670" cy="374571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хирургически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8040" y="4077072"/>
            <a:ext cx="1364400" cy="646986"/>
          </a:xfrm>
          <a:prstGeom prst="roundRect">
            <a:avLst/>
          </a:prstGeom>
          <a:solidFill>
            <a:srgbClr val="FFFF00">
              <a:alpha val="85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</a:t>
            </a:r>
          </a:p>
          <a:p>
            <a:pPr algn="ct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канюляция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25123" y="4077072"/>
            <a:ext cx="1364400" cy="646986"/>
          </a:xfrm>
          <a:prstGeom prst="roundRect">
            <a:avLst/>
          </a:prstGeom>
          <a:solidFill>
            <a:srgbClr val="FFFF00">
              <a:alpha val="85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«Верхняя»</a:t>
            </a:r>
          </a:p>
          <a:p>
            <a:pPr algn="ct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канюляция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243719" y="1412776"/>
            <a:ext cx="1599729" cy="1872208"/>
            <a:chOff x="3747775" y="1196752"/>
            <a:chExt cx="1599729" cy="1872208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775" y="1196752"/>
              <a:ext cx="1599729" cy="1828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" descr="D:\Рабочий стол ноябрь 2018\ПРОЕКТЫ\ЭКМО\ЭКМО case report\Шигина\Алькапа рисунки к докладу\ДКМП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50"/>
            <a:stretch/>
          </p:blipFill>
          <p:spPr bwMode="auto">
            <a:xfrm>
              <a:off x="4139952" y="2332360"/>
              <a:ext cx="546100" cy="736600"/>
            </a:xfrm>
            <a:prstGeom prst="rect">
              <a:avLst/>
            </a:prstGeom>
            <a:noFill/>
            <a:effectLst>
              <a:glow rad="127000">
                <a:schemeClr val="accent1">
                  <a:alpha val="0"/>
                </a:schemeClr>
              </a:glow>
              <a:outerShdw blurRad="50800" dist="50800" dir="5400000" algn="ctr" rotWithShape="0">
                <a:srgbClr val="000000">
                  <a:alpha val="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6" name="Прямая со стрелкой 25"/>
          <p:cNvCxnSpPr>
            <a:endCxn id="23" idx="1"/>
          </p:cNvCxnSpPr>
          <p:nvPr/>
        </p:nvCxnSpPr>
        <p:spPr>
          <a:xfrm flipV="1">
            <a:off x="4043584" y="2560158"/>
            <a:ext cx="982786" cy="5466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6389523" y="2557472"/>
            <a:ext cx="778517" cy="53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41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769</Words>
  <Application>Microsoft Office PowerPoint</Application>
  <PresentationFormat>Экран (4:3)</PresentationFormat>
  <Paragraphs>289</Paragraphs>
  <Slides>21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Экстракорпоральная мембранная оксигенация в педиатрии и неонатологии</vt:lpstr>
      <vt:lpstr>ЭКМО-история</vt:lpstr>
      <vt:lpstr>ЭКМО-история</vt:lpstr>
      <vt:lpstr>ЭКМО-география</vt:lpstr>
      <vt:lpstr>ЭКМО-география</vt:lpstr>
      <vt:lpstr>ЭКМО-статистика</vt:lpstr>
      <vt:lpstr>ЭКМО-статистика</vt:lpstr>
      <vt:lpstr>ЭКМО-физиология</vt:lpstr>
      <vt:lpstr>ЭКМО-физиология</vt:lpstr>
      <vt:lpstr>Презентация PowerPoint</vt:lpstr>
      <vt:lpstr>ЭКМО-нозологии</vt:lpstr>
      <vt:lpstr>ЭКМО-показания</vt:lpstr>
      <vt:lpstr>ЭКМО-противопоказания</vt:lpstr>
      <vt:lpstr>ЭКМО-противопоказания</vt:lpstr>
      <vt:lpstr>ЭКМО-оборудование*</vt:lpstr>
      <vt:lpstr>ЭКМО-финансы</vt:lpstr>
      <vt:lpstr>ЭКМО-финансы</vt:lpstr>
      <vt:lpstr>Вместо выводов…</vt:lpstr>
      <vt:lpstr>ЭКМО-перспективы</vt:lpstr>
      <vt:lpstr>ЭКМО-перспективы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Ol'ga</dc:creator>
  <cp:lastModifiedBy>Корнилов Игорь Анатольевич</cp:lastModifiedBy>
  <cp:revision>483</cp:revision>
  <dcterms:created xsi:type="dcterms:W3CDTF">2018-10-27T18:21:45Z</dcterms:created>
  <dcterms:modified xsi:type="dcterms:W3CDTF">2018-12-03T07:26:48Z</dcterms:modified>
</cp:coreProperties>
</file>